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611" r:id="rId2"/>
    <p:sldId id="562" r:id="rId3"/>
    <p:sldId id="587" r:id="rId4"/>
    <p:sldId id="600" r:id="rId5"/>
    <p:sldId id="601" r:id="rId6"/>
    <p:sldId id="602" r:id="rId7"/>
    <p:sldId id="605" r:id="rId8"/>
    <p:sldId id="609" r:id="rId9"/>
    <p:sldId id="588" r:id="rId10"/>
    <p:sldId id="610" r:id="rId11"/>
    <p:sldId id="567" r:id="rId12"/>
    <p:sldId id="595" r:id="rId13"/>
    <p:sldId id="592" r:id="rId14"/>
    <p:sldId id="545" r:id="rId15"/>
    <p:sldId id="590" r:id="rId16"/>
    <p:sldId id="591" r:id="rId17"/>
    <p:sldId id="544" r:id="rId18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00" autoAdjust="0"/>
  </p:normalViewPr>
  <p:slideViewPr>
    <p:cSldViewPr>
      <p:cViewPr varScale="1">
        <p:scale>
          <a:sx n="110" d="100"/>
          <a:sy n="110" d="100"/>
        </p:scale>
        <p:origin x="-164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41BE69-E3CA-45C4-B12E-B72D1DE8F85C}" type="datetimeFigureOut">
              <a:rPr lang="en-US" smtClean="0"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B9D3A6-143A-4A04-8B3C-A1B36AC85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44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6207B9D-BB77-4FE5-A9F5-0999D36B7C0C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B2BDC817-3888-46D5-BC47-BBB3EDD982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12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BDC817-3888-46D5-BC47-BBB3EDD982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884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17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356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16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13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5356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  <a:r>
              <a:rPr lang="en-US" baseline="0" dirty="0" smtClean="0"/>
              <a:t> </a:t>
            </a:r>
            <a:endParaRPr lang="en-US" dirty="0" smtClean="0"/>
          </a:p>
          <a:p>
            <a:pPr>
              <a:spcBef>
                <a:spcPct val="0"/>
              </a:spcBef>
            </a:pPr>
            <a:r>
              <a:rPr lang="en-US" dirty="0" smtClean="0"/>
              <a:t>Translation: 5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26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14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19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1642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11</a:t>
            </a:r>
            <a:r>
              <a:rPr lang="en-US" baseline="0" dirty="0" smtClean="0"/>
              <a:t>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8839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13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17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264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15 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9365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</a:t>
            </a:r>
            <a:r>
              <a:rPr lang="en-US" smtClean="0"/>
              <a:t>: 18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005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068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19</a:t>
            </a:r>
            <a:r>
              <a:rPr lang="en-US" baseline="0" dirty="0" smtClean="0"/>
              <a:t> </a:t>
            </a:r>
            <a:endParaRPr lang="en-US" dirty="0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16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0104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19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0029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17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1574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8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20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1371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11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19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3097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US" dirty="0" smtClean="0"/>
              <a:t>Parsing: 9</a:t>
            </a:r>
          </a:p>
          <a:p>
            <a:pPr>
              <a:spcBef>
                <a:spcPct val="0"/>
              </a:spcBef>
            </a:pPr>
            <a:r>
              <a:rPr lang="en-US" dirty="0" smtClean="0"/>
              <a:t>Translation: 9</a:t>
            </a:r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496E96F-B5D4-4BAA-BD41-C4D119387F9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485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0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0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0960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468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540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49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250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26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61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64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459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03680-D0BC-4BCF-840F-2A0CA9B9CFB5}" type="datetimeFigureOut">
              <a:rPr lang="en-US" smtClean="0"/>
              <a:pPr/>
              <a:t>6/19/2015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A7A234-9E2C-415E-972C-286DA9D67C7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63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wmajor@lsu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Everyone:</a:t>
            </a:r>
            <a:b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 New Digital Resource for Beginning Greek </a:t>
            </a:r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Units </a:t>
            </a:r>
            <a: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5: Introduction to Pronouns</a:t>
            </a:r>
            <a:br>
              <a:rPr lang="en-US" sz="36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Biblical </a:t>
            </a:r>
            <a:r>
              <a:rPr lang="en-US" sz="3600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419600"/>
            <a:ext cx="6400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2015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edition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Wilfred E. Major</a:t>
            </a:r>
          </a:p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wmajor@lsu.edu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998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Gerasa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Jesus meets a man possessed by a spirit (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πνεῦμα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 After he commands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spirit to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exit the man, he asks: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 ὄνομά σοι; </a:t>
            </a:r>
          </a:p>
          <a:p>
            <a:pPr marL="400050" lvl="1" indent="0">
              <a:buNone/>
              <a:defRPr/>
            </a:pPr>
            <a:r>
              <a:rPr lang="en-US" sz="20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0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 which the spirit replies</a:t>
            </a: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Λεγιὼν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ὄνομά μοι, ὅτι πολλοί ἐσμεν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Μᾶρκον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5:9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838522"/>
            <a:ext cx="436048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λεγιών -ωνος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= Latin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legio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/>
            </a:pP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(a Roman unit of 5000+ troops)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μοι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me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324600" y="6150114"/>
            <a:ext cx="28352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πολλοί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many 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221084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dinner, after Jesus forgives a woman’s sins, others sitting at the table ask: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Τίς οὗτός ἐστιν ὃς καὶ ἁμαρτίας ἀφίησιν;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Λουκᾶν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7:49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57890"/>
            <a:ext cx="28200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ἁμαρτίας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629400" y="6457890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οὗτος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When the blind man reports that he was healed by Jesus, others ask him: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Ποῦ ἐστιν ἐκεῖνος;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Κατὰ Ἰωάννην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9:12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12812" y="6445969"/>
            <a:ext cx="1531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ποῦ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where?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85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At Simon’s house, Peter answers a call from men sent by Cornelius: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Ἰδοὺ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ἐγώ εἰμι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ὃν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ζητεῖτε·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τίς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ἡ αἰτία δι’ ἣν πάρεστε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;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Πράξεις Ἀποστόλων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10:21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050" y="5822184"/>
            <a:ext cx="347883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αἰτία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cause, reason</a:t>
            </a:r>
            <a:endParaRPr lang="el-GR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’ 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=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διά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because of 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ἐγώ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I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81800" y="5842337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ζητεῖτε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seek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ἰδού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! 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πάρειμι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present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37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says he is unfit to be called an apostle,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χάριτι δὲ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θεοῦ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εἰμι ὅ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εἰμι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Κορινθίους 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15:10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438840"/>
            <a:ext cx="23038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θεοῦ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19850" y="6429255"/>
            <a:ext cx="2743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χάρις χάριτος 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grace</a:t>
            </a:r>
            <a:r>
              <a:rPr lang="el-GR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2672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warns that God destroys anyone who destroys his temple: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γὰρ ναὸς τοῦ θεοῦ ἅγιός ἐστιν,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οἵτινές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ἐστε ὑμεῖς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Κορινθίους α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</a:rPr>
              <a:t>’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3:17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41016" y="6113412"/>
            <a:ext cx="270298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ναός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temple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ὑμεῖς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y’all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25" y="6113412"/>
            <a:ext cx="25474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ἅγιος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holy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θεοῦ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4979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Paul urges Christians to take the helmet of salvation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καὶ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μάχαιραν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τοῦ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πνεύματος, ὅ ἐστιν ῥῆμα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θεοῦ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Πρὸς Ἐφεσίους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6:17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6457890"/>
            <a:ext cx="23615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θεοῦ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91225" y="6150114"/>
            <a:ext cx="31527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μάχαιραν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sword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ῥῆμα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-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speech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93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the Book of Revelation, a lamb that has: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…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κέρατα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ἑπτὰ καὶ ὀφθαλμοὺς ἑπτά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οἵ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εἰσιν τὰ [ἑπτὰ] πνεύματα τοῦ θεοῦ 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..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.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Ἀποκάλυψις Ἰωάννου</a:t>
            </a: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5:6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2" y="6150054"/>
            <a:ext cx="23615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ἑπτά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seven 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θεοῦ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22633" y="6137544"/>
            <a:ext cx="312136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κέρας κέρατος 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horn</a:t>
            </a:r>
            <a:endParaRPr lang="el-GR" sz="2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ὀφθαλμούς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eyes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0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Unit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 Biblical </a:t>
            </a:r>
            <a:r>
              <a:rPr lang="en-US" sz="2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endParaRPr lang="en-US" sz="28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 able to: 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read the sentences aloud </a:t>
            </a: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parse each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verb, noun </a:t>
            </a: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pronoun</a:t>
            </a: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defRPr/>
            </a:pPr>
            <a:r>
              <a:rPr lang="en-US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translate the sentences into English.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a </a:t>
            </a:r>
            <a:r>
              <a:rPr lang="en-US" sz="20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koine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Greek translation of an ancient Jewish prayer: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καὶ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πτωχοῦ καὶ πένητος ἡ ἐλπὶς τίς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ἐστιν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,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μὴ σύ, κύριε;</a:t>
            </a: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Psalm of Solomon 5:11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19800" y="6147642"/>
            <a:ext cx="312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πτωχοῦ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beggar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σύ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(nom.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.) you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147642"/>
            <a:ext cx="289534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κύριε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Lord! 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πένης</a:t>
            </a:r>
            <a:r>
              <a:rPr lang="en-US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-ητος 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poor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 </a:t>
            </a:r>
            <a:endParaRPr lang="en-US" sz="20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69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fifth book of Moses (the last of the collection called in Greek the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Πεντάτευχος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“Pentateuch,” which refers to its five volumes</a:t>
            </a:r>
            <a:r>
              <a:rPr lang="el-GR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 known in English as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Deuteronomy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(from Greek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Δευτερονόμιον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"second 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law“).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It consists primarily of speeches by Moses to the Israelites, renewing and refining religious practice.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Substantial portions consist of rules and regulations, and as such often have a repeated pattern and formula. </a:t>
            </a:r>
          </a:p>
          <a:p>
            <a:pPr>
              <a:defRPr/>
            </a:pP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The next several slides give examples of slight variations on a phrase repeated often in </a:t>
            </a:r>
            <a:r>
              <a:rPr lang="en-US" sz="2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Deuteronomy</a:t>
            </a:r>
            <a:r>
              <a:rPr lang="en-US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865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recalls that he said to the Israelites that they had come: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ἕως τοῦ ὄρους τοῦ Αμορραίου, ὃ ὁ κύριος ὁ θεὸς ἡμῶν δίδωσιν ὑμῖν.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1:20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" y="5835443"/>
            <a:ext cx="36359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Αμορραίου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Amorite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ἕως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as far as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ἡμῶν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46540" y="5555800"/>
            <a:ext cx="359746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ὄρους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mountain, hill</a:t>
            </a:r>
            <a:endParaRPr lang="el-GR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ὑμῖν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y’all</a:t>
            </a:r>
          </a:p>
        </p:txBody>
      </p:sp>
    </p:spTree>
    <p:extLst>
      <p:ext uri="{BB962C8B-B14F-4D97-AF65-F5344CB8AC3E}">
        <p14:creationId xmlns:p14="http://schemas.microsoft.com/office/powerpoint/2010/main" val="417401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recalls the report of the Valley of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Eshcol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Ἀγαθὴ ἡ γῆ, ἣν κύριος ὁ θεὸς ἡμῶν δίδωσιν ἡμῖν.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1:25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150114"/>
            <a:ext cx="2828018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ἀγαθὴ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good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γῆ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earth, land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25976" y="5534561"/>
            <a:ext cx="2618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ἡμῖν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us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ἡμῶν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our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</a:t>
            </a:r>
            <a:endParaRPr lang="en-US" sz="2000" dirty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82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relays the Lord’s promise that the Israelites will consume: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πάντα τὰ σκῦλα τῶν ἐθνῶν, ἃ κύριος ὁ θεός σου δίδωσίν σοι·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7:16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37381" y="5832366"/>
            <a:ext cx="36583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ἐθνῶν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(gen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nation, people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κύριος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lord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5534560"/>
            <a:ext cx="42204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πάντα</a:t>
            </a:r>
            <a:r>
              <a:rPr lang="en-US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all</a:t>
            </a:r>
          </a:p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σκῦλα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</a:t>
            </a: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spoils, prizes of war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87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01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Moses reports on a dedication required of the Israelites if the Lord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ἀφανίσῃ τὰ ἔθνη, ἃ ὁ θεός σου δίδωσίν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σοι</a:t>
            </a:r>
            <a:r>
              <a:rPr lang="en-US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τὴν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γῆν αὐτῶν· 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LXX Deut. 19:1</a:t>
            </a:r>
          </a:p>
          <a:p>
            <a:pPr marL="400050" lvl="1" indent="0">
              <a:buNone/>
              <a:defRPr/>
            </a:pPr>
            <a:endParaRPr lang="en-US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253" y="5861584"/>
            <a:ext cx="344517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ἀφανίσῃ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(3</a:t>
            </a:r>
            <a:r>
              <a:rPr lang="en-US" sz="2000" baseline="30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obliterates</a:t>
            </a:r>
            <a:endParaRPr lang="en-US" sz="2000" dirty="0" smtClean="0">
              <a:solidFill>
                <a:srgbClr val="FFFF00"/>
              </a:solidFill>
              <a:latin typeface="Palatino Linotype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γῆν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ἡ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earth, land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ἔθνη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acc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pl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τό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nation, people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781801" y="5842337"/>
            <a:ext cx="2362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θεός</a:t>
            </a:r>
            <a:r>
              <a:rPr lang="el-GR" sz="20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(nom 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l-GR" sz="2000" dirty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ὁ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god</a:t>
            </a: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σοι 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dat</a:t>
            </a:r>
            <a:r>
              <a:rPr lang="en-US" sz="20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sg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 you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l-GR" sz="2000" dirty="0" smtClean="0">
                <a:solidFill>
                  <a:srgbClr val="FFFF00"/>
                </a:solidFill>
                <a:latin typeface="Palatino Linotype" pitchFamily="18" charset="0"/>
                <a:cs typeface="Times New Roman" pitchFamily="18" charset="0"/>
              </a:rPr>
              <a:t>σου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your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859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Ancient Greek for Everyone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239000" cy="4876800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 of Job’s friends, </a:t>
            </a:r>
            <a:r>
              <a:rPr lang="en-US" sz="200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Bildad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insists on the righteousness of God. Job counters that God destroys the righteous and wicked alike, and asks:   </a:t>
            </a:r>
          </a:p>
          <a:p>
            <a:pPr marL="0" indent="0">
              <a:buNone/>
              <a:defRPr/>
            </a:pPr>
            <a:endParaRPr lang="en-US" sz="24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00050" lvl="1" indent="0">
              <a:buNone/>
              <a:defRPr/>
            </a:pP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εἰ </a:t>
            </a:r>
            <a:r>
              <a:rPr lang="el-GR" sz="2400" dirty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δὲ μὴ αὐτός, τίς </a:t>
            </a:r>
            <a:r>
              <a:rPr lang="el-GR" sz="24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ἐστιν;</a:t>
            </a:r>
            <a:endParaRPr lang="en-US" sz="2400" dirty="0" smtClean="0">
              <a:solidFill>
                <a:schemeClr val="bg1"/>
              </a:solidFill>
              <a:latin typeface="Palatino Linotype" pitchFamily="18" charset="0"/>
              <a:cs typeface="Times New Roman" pitchFamily="18" charset="0"/>
            </a:endParaRPr>
          </a:p>
          <a:p>
            <a:pPr marL="400050" lvl="1" indent="0" algn="r">
              <a:buNone/>
              <a:defRPr/>
            </a:pPr>
            <a:r>
              <a:rPr lang="en-US" sz="2000" dirty="0" smtClean="0">
                <a:solidFill>
                  <a:schemeClr val="bg1"/>
                </a:solidFill>
                <a:latin typeface="Palatino Linotype" pitchFamily="18" charset="0"/>
                <a:cs typeface="Times New Roman" pitchFamily="18" charset="0"/>
              </a:rPr>
              <a:t>LXX </a:t>
            </a:r>
            <a:r>
              <a:rPr lang="en-US" sz="20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Job 9:24</a:t>
            </a:r>
            <a:endParaRPr lang="en-US" sz="2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986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10611</TotalTime>
  <Words>1054</Words>
  <Application>Microsoft Office PowerPoint</Application>
  <PresentationFormat>On-screen Show (4:3)</PresentationFormat>
  <Paragraphs>191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Ancient Greek for Everyone: A New Digital Resource for Beginning Greek  Units 5: Introduction to Pronouns  Biblical Reading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  <vt:lpstr>Ancient Greek for Everyone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Greek 1001 Elementary Greek</dc:title>
  <dc:creator>Wilfred E Major</dc:creator>
  <cp:lastModifiedBy>Wilfred E Major</cp:lastModifiedBy>
  <cp:revision>615</cp:revision>
  <cp:lastPrinted>2012-10-15T22:31:34Z</cp:lastPrinted>
  <dcterms:created xsi:type="dcterms:W3CDTF">2012-08-17T18:41:45Z</dcterms:created>
  <dcterms:modified xsi:type="dcterms:W3CDTF">2015-06-19T16:51:15Z</dcterms:modified>
</cp:coreProperties>
</file>